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4" r:id="rId3"/>
    <p:sldId id="265" r:id="rId4"/>
    <p:sldId id="257" r:id="rId5"/>
    <p:sldId id="261" r:id="rId6"/>
    <p:sldId id="262" r:id="rId7"/>
    <p:sldId id="263" r:id="rId8"/>
    <p:sldId id="260" r:id="rId9"/>
    <p:sldId id="266" r:id="rId10"/>
    <p:sldId id="268" r:id="rId11"/>
    <p:sldId id="267" r:id="rId12"/>
    <p:sldId id="269" r:id="rId13"/>
    <p:sldId id="270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76" d="100"/>
          <a:sy n="76" d="100"/>
        </p:scale>
        <p:origin x="-480" y="20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3A25E80-C7A1-449B-A7DC-8079875C8EB5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1FE8B3D-CBF4-4690-8665-DBAC7FD7F815}">
      <dgm:prSet phldrT="[Текст]"/>
      <dgm:spPr/>
      <dgm:t>
        <a:bodyPr/>
        <a:lstStyle/>
        <a:p>
          <a:r>
            <a:rPr lang="ru-RU" b="1" dirty="0"/>
            <a:t>Беседы</a:t>
          </a:r>
        </a:p>
      </dgm:t>
    </dgm:pt>
    <dgm:pt modelId="{82F21B7A-4057-42BC-AF6B-74825D61DF65}" type="parTrans" cxnId="{3D1FB4CC-8C1B-41F7-A7CC-D15F5BACFE75}">
      <dgm:prSet/>
      <dgm:spPr/>
      <dgm:t>
        <a:bodyPr/>
        <a:lstStyle/>
        <a:p>
          <a:endParaRPr lang="ru-RU" b="1"/>
        </a:p>
      </dgm:t>
    </dgm:pt>
    <dgm:pt modelId="{89E27466-36FF-469B-B9EC-B95BC62D89E3}" type="sibTrans" cxnId="{3D1FB4CC-8C1B-41F7-A7CC-D15F5BACFE75}">
      <dgm:prSet/>
      <dgm:spPr/>
      <dgm:t>
        <a:bodyPr/>
        <a:lstStyle/>
        <a:p>
          <a:endParaRPr lang="ru-RU" b="1"/>
        </a:p>
      </dgm:t>
    </dgm:pt>
    <dgm:pt modelId="{EBA336EB-077C-405A-9154-63654295A55B}">
      <dgm:prSet phldrT="[Текст]"/>
      <dgm:spPr/>
      <dgm:t>
        <a:bodyPr/>
        <a:lstStyle/>
        <a:p>
          <a:r>
            <a:rPr lang="ru-RU" b="1" dirty="0"/>
            <a:t>Проектная деятельность	</a:t>
          </a:r>
        </a:p>
      </dgm:t>
    </dgm:pt>
    <dgm:pt modelId="{13B044E1-A298-4820-ADF6-464E0ABC5673}" type="parTrans" cxnId="{421F96BA-6F58-459E-998E-7FF12C4AFAEE}">
      <dgm:prSet/>
      <dgm:spPr/>
      <dgm:t>
        <a:bodyPr/>
        <a:lstStyle/>
        <a:p>
          <a:endParaRPr lang="ru-RU" b="1"/>
        </a:p>
      </dgm:t>
    </dgm:pt>
    <dgm:pt modelId="{F006C219-2FB7-41C5-AED5-37AE55C37F6E}" type="sibTrans" cxnId="{421F96BA-6F58-459E-998E-7FF12C4AFAEE}">
      <dgm:prSet/>
      <dgm:spPr/>
      <dgm:t>
        <a:bodyPr/>
        <a:lstStyle/>
        <a:p>
          <a:endParaRPr lang="ru-RU" b="1"/>
        </a:p>
      </dgm:t>
    </dgm:pt>
    <dgm:pt modelId="{5496B4D9-9138-460C-A1F9-3BCAE4AE899D}">
      <dgm:prSet/>
      <dgm:spPr/>
      <dgm:t>
        <a:bodyPr/>
        <a:lstStyle/>
        <a:p>
          <a:r>
            <a:rPr lang="ru-RU" b="1" dirty="0"/>
            <a:t>Ролевые игры</a:t>
          </a:r>
        </a:p>
      </dgm:t>
    </dgm:pt>
    <dgm:pt modelId="{A97581F5-6BE2-4A76-84E3-918EBA676EA7}" type="parTrans" cxnId="{8AE4E51E-C021-4562-B3B2-EE109AED7728}">
      <dgm:prSet/>
      <dgm:spPr/>
      <dgm:t>
        <a:bodyPr/>
        <a:lstStyle/>
        <a:p>
          <a:endParaRPr lang="ru-RU" b="1"/>
        </a:p>
      </dgm:t>
    </dgm:pt>
    <dgm:pt modelId="{9486C603-4F5A-4670-9CF9-478C535B336B}" type="sibTrans" cxnId="{8AE4E51E-C021-4562-B3B2-EE109AED7728}">
      <dgm:prSet/>
      <dgm:spPr/>
      <dgm:t>
        <a:bodyPr/>
        <a:lstStyle/>
        <a:p>
          <a:endParaRPr lang="ru-RU" b="1"/>
        </a:p>
      </dgm:t>
    </dgm:pt>
    <dgm:pt modelId="{D672711D-E926-483D-80AB-7C8C1E8AEC57}">
      <dgm:prSet/>
      <dgm:spPr/>
      <dgm:t>
        <a:bodyPr/>
        <a:lstStyle/>
        <a:p>
          <a:r>
            <a:rPr lang="ru-RU" b="1" dirty="0"/>
            <a:t>Решение практических задач</a:t>
          </a:r>
        </a:p>
      </dgm:t>
    </dgm:pt>
    <dgm:pt modelId="{9A727238-196E-4E6F-9C9C-37901D0A33C3}" type="parTrans" cxnId="{CB2340C3-20A7-4BEA-B9C2-7921C8CE8A78}">
      <dgm:prSet/>
      <dgm:spPr/>
      <dgm:t>
        <a:bodyPr/>
        <a:lstStyle/>
        <a:p>
          <a:endParaRPr lang="ru-RU" b="1"/>
        </a:p>
      </dgm:t>
    </dgm:pt>
    <dgm:pt modelId="{1DB3F9BF-1A50-4B9F-ADCE-84B07EFA66F9}" type="sibTrans" cxnId="{CB2340C3-20A7-4BEA-B9C2-7921C8CE8A78}">
      <dgm:prSet/>
      <dgm:spPr/>
      <dgm:t>
        <a:bodyPr/>
        <a:lstStyle/>
        <a:p>
          <a:endParaRPr lang="ru-RU" b="1"/>
        </a:p>
      </dgm:t>
    </dgm:pt>
    <dgm:pt modelId="{466FBC0C-D211-4FE9-B491-E9F0AB0FC1B1}">
      <dgm:prSet/>
      <dgm:spPr/>
      <dgm:t>
        <a:bodyPr/>
        <a:lstStyle/>
        <a:p>
          <a:r>
            <a:rPr lang="ru-RU" b="1" dirty="0"/>
            <a:t>Просмотр видеороликов	</a:t>
          </a:r>
        </a:p>
      </dgm:t>
    </dgm:pt>
    <dgm:pt modelId="{4FD9A298-D2E1-4DE4-AA56-CD7A4B8D0432}" type="parTrans" cxnId="{1E239A86-F5EC-418A-8210-9B85EF688FEE}">
      <dgm:prSet/>
      <dgm:spPr/>
      <dgm:t>
        <a:bodyPr/>
        <a:lstStyle/>
        <a:p>
          <a:endParaRPr lang="ru-RU" b="1"/>
        </a:p>
      </dgm:t>
    </dgm:pt>
    <dgm:pt modelId="{8147D788-644F-49F2-94D2-90D020FA8457}" type="sibTrans" cxnId="{1E239A86-F5EC-418A-8210-9B85EF688FEE}">
      <dgm:prSet/>
      <dgm:spPr/>
      <dgm:t>
        <a:bodyPr/>
        <a:lstStyle/>
        <a:p>
          <a:endParaRPr lang="ru-RU" b="1"/>
        </a:p>
      </dgm:t>
    </dgm:pt>
    <dgm:pt modelId="{220F1A64-A588-4879-8F91-68ADA8825B28}" type="pres">
      <dgm:prSet presAssocID="{53A25E80-C7A1-449B-A7DC-8079875C8EB5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50FF0E62-FC21-4B75-B853-8EA1B26BBAAF}" type="pres">
      <dgm:prSet presAssocID="{53A25E80-C7A1-449B-A7DC-8079875C8EB5}" presName="Name1" presStyleCnt="0"/>
      <dgm:spPr/>
    </dgm:pt>
    <dgm:pt modelId="{A0356F27-4BDD-4763-9060-2B53253E152F}" type="pres">
      <dgm:prSet presAssocID="{53A25E80-C7A1-449B-A7DC-8079875C8EB5}" presName="cycle" presStyleCnt="0"/>
      <dgm:spPr/>
    </dgm:pt>
    <dgm:pt modelId="{588CD120-C718-4417-B770-4C1B4B367C0B}" type="pres">
      <dgm:prSet presAssocID="{53A25E80-C7A1-449B-A7DC-8079875C8EB5}" presName="srcNode" presStyleLbl="node1" presStyleIdx="0" presStyleCnt="5"/>
      <dgm:spPr/>
    </dgm:pt>
    <dgm:pt modelId="{465AA765-BEC5-4529-9950-B53B95CD531B}" type="pres">
      <dgm:prSet presAssocID="{53A25E80-C7A1-449B-A7DC-8079875C8EB5}" presName="conn" presStyleLbl="parChTrans1D2" presStyleIdx="0" presStyleCnt="1"/>
      <dgm:spPr/>
      <dgm:t>
        <a:bodyPr/>
        <a:lstStyle/>
        <a:p>
          <a:endParaRPr lang="ru-RU"/>
        </a:p>
      </dgm:t>
    </dgm:pt>
    <dgm:pt modelId="{9B15324B-207D-4EEA-B62F-B64C8A5C2989}" type="pres">
      <dgm:prSet presAssocID="{53A25E80-C7A1-449B-A7DC-8079875C8EB5}" presName="extraNode" presStyleLbl="node1" presStyleIdx="0" presStyleCnt="5"/>
      <dgm:spPr/>
    </dgm:pt>
    <dgm:pt modelId="{9A37CB3F-9136-4005-8A3A-1F1EE1F449E4}" type="pres">
      <dgm:prSet presAssocID="{53A25E80-C7A1-449B-A7DC-8079875C8EB5}" presName="dstNode" presStyleLbl="node1" presStyleIdx="0" presStyleCnt="5"/>
      <dgm:spPr/>
    </dgm:pt>
    <dgm:pt modelId="{A931D3CA-ACC3-4A49-86D9-B9F2046EDD8D}" type="pres">
      <dgm:prSet presAssocID="{71FE8B3D-CBF4-4690-8665-DBAC7FD7F815}" presName="text_1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34E47A4-9C6E-41B7-AAC6-57CC2D2ED3A4}" type="pres">
      <dgm:prSet presAssocID="{71FE8B3D-CBF4-4690-8665-DBAC7FD7F815}" presName="accent_1" presStyleCnt="0"/>
      <dgm:spPr/>
    </dgm:pt>
    <dgm:pt modelId="{CDFEB27F-C5BD-4B94-9DA8-4E10E5778F0C}" type="pres">
      <dgm:prSet presAssocID="{71FE8B3D-CBF4-4690-8665-DBAC7FD7F815}" presName="accentRepeatNode" presStyleLbl="solidFgAcc1" presStyleIdx="0" presStyleCnt="5"/>
      <dgm:spPr/>
    </dgm:pt>
    <dgm:pt modelId="{7D105EC9-FAC3-4920-A1D0-ECBBBC453D50}" type="pres">
      <dgm:prSet presAssocID="{5496B4D9-9138-460C-A1F9-3BCAE4AE899D}" presName="text_2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47D9AEA-08DA-4129-8F40-C6241199D844}" type="pres">
      <dgm:prSet presAssocID="{5496B4D9-9138-460C-A1F9-3BCAE4AE899D}" presName="accent_2" presStyleCnt="0"/>
      <dgm:spPr/>
    </dgm:pt>
    <dgm:pt modelId="{D3F820A6-55EC-409F-9D11-A4004CFA42C0}" type="pres">
      <dgm:prSet presAssocID="{5496B4D9-9138-460C-A1F9-3BCAE4AE899D}" presName="accentRepeatNode" presStyleLbl="solidFgAcc1" presStyleIdx="1" presStyleCnt="5"/>
      <dgm:spPr/>
    </dgm:pt>
    <dgm:pt modelId="{A61AC101-058B-4350-9DD1-4F4BB0692DC3}" type="pres">
      <dgm:prSet presAssocID="{D672711D-E926-483D-80AB-7C8C1E8AEC57}" presName="text_3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24FACF9-6CAA-4E15-9D70-02AE3D4D4701}" type="pres">
      <dgm:prSet presAssocID="{D672711D-E926-483D-80AB-7C8C1E8AEC57}" presName="accent_3" presStyleCnt="0"/>
      <dgm:spPr/>
    </dgm:pt>
    <dgm:pt modelId="{0615D4F8-481F-4398-903C-9F67C1310637}" type="pres">
      <dgm:prSet presAssocID="{D672711D-E926-483D-80AB-7C8C1E8AEC57}" presName="accentRepeatNode" presStyleLbl="solidFgAcc1" presStyleIdx="2" presStyleCnt="5"/>
      <dgm:spPr/>
    </dgm:pt>
    <dgm:pt modelId="{FAB67E05-42FF-41B6-856A-A9F4F1123CC6}" type="pres">
      <dgm:prSet presAssocID="{466FBC0C-D211-4FE9-B491-E9F0AB0FC1B1}" presName="text_4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49E1BB2-3A32-49E2-A2BC-B65E380FD83F}" type="pres">
      <dgm:prSet presAssocID="{466FBC0C-D211-4FE9-B491-E9F0AB0FC1B1}" presName="accent_4" presStyleCnt="0"/>
      <dgm:spPr/>
    </dgm:pt>
    <dgm:pt modelId="{59ACB424-D81F-4135-9BDE-FFB596706A72}" type="pres">
      <dgm:prSet presAssocID="{466FBC0C-D211-4FE9-B491-E9F0AB0FC1B1}" presName="accentRepeatNode" presStyleLbl="solidFgAcc1" presStyleIdx="3" presStyleCnt="5"/>
      <dgm:spPr/>
    </dgm:pt>
    <dgm:pt modelId="{27A2BDF8-45C7-412F-848F-09530107D2DC}" type="pres">
      <dgm:prSet presAssocID="{EBA336EB-077C-405A-9154-63654295A55B}" presName="text_5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56D2A83-DF3C-4688-9592-666C46735BF5}" type="pres">
      <dgm:prSet presAssocID="{EBA336EB-077C-405A-9154-63654295A55B}" presName="accent_5" presStyleCnt="0"/>
      <dgm:spPr/>
    </dgm:pt>
    <dgm:pt modelId="{799049F0-0879-4157-8647-94D1EDD98ED8}" type="pres">
      <dgm:prSet presAssocID="{EBA336EB-077C-405A-9154-63654295A55B}" presName="accentRepeatNode" presStyleLbl="solidFgAcc1" presStyleIdx="4" presStyleCnt="5"/>
      <dgm:spPr/>
    </dgm:pt>
  </dgm:ptLst>
  <dgm:cxnLst>
    <dgm:cxn modelId="{ACE4BB73-0714-4B4A-8D5C-1902D1EBE77E}" type="presOf" srcId="{466FBC0C-D211-4FE9-B491-E9F0AB0FC1B1}" destId="{FAB67E05-42FF-41B6-856A-A9F4F1123CC6}" srcOrd="0" destOrd="0" presId="urn:microsoft.com/office/officeart/2008/layout/VerticalCurvedList"/>
    <dgm:cxn modelId="{2226A2A8-92F5-42B1-8632-F1B02BE1534A}" type="presOf" srcId="{D672711D-E926-483D-80AB-7C8C1E8AEC57}" destId="{A61AC101-058B-4350-9DD1-4F4BB0692DC3}" srcOrd="0" destOrd="0" presId="urn:microsoft.com/office/officeart/2008/layout/VerticalCurvedList"/>
    <dgm:cxn modelId="{7B40024C-C47F-4F7D-A00E-7C968E87F190}" type="presOf" srcId="{89E27466-36FF-469B-B9EC-B95BC62D89E3}" destId="{465AA765-BEC5-4529-9950-B53B95CD531B}" srcOrd="0" destOrd="0" presId="urn:microsoft.com/office/officeart/2008/layout/VerticalCurvedList"/>
    <dgm:cxn modelId="{6C6AF67E-E8C7-4428-844D-AE0BF367C8C1}" type="presOf" srcId="{EBA336EB-077C-405A-9154-63654295A55B}" destId="{27A2BDF8-45C7-412F-848F-09530107D2DC}" srcOrd="0" destOrd="0" presId="urn:microsoft.com/office/officeart/2008/layout/VerticalCurvedList"/>
    <dgm:cxn modelId="{CB2340C3-20A7-4BEA-B9C2-7921C8CE8A78}" srcId="{53A25E80-C7A1-449B-A7DC-8079875C8EB5}" destId="{D672711D-E926-483D-80AB-7C8C1E8AEC57}" srcOrd="2" destOrd="0" parTransId="{9A727238-196E-4E6F-9C9C-37901D0A33C3}" sibTransId="{1DB3F9BF-1A50-4B9F-ADCE-84B07EFA66F9}"/>
    <dgm:cxn modelId="{4B09BAF5-3D5A-4908-B5EA-4819D212198D}" type="presOf" srcId="{71FE8B3D-CBF4-4690-8665-DBAC7FD7F815}" destId="{A931D3CA-ACC3-4A49-86D9-B9F2046EDD8D}" srcOrd="0" destOrd="0" presId="urn:microsoft.com/office/officeart/2008/layout/VerticalCurvedList"/>
    <dgm:cxn modelId="{1E239A86-F5EC-418A-8210-9B85EF688FEE}" srcId="{53A25E80-C7A1-449B-A7DC-8079875C8EB5}" destId="{466FBC0C-D211-4FE9-B491-E9F0AB0FC1B1}" srcOrd="3" destOrd="0" parTransId="{4FD9A298-D2E1-4DE4-AA56-CD7A4B8D0432}" sibTransId="{8147D788-644F-49F2-94D2-90D020FA8457}"/>
    <dgm:cxn modelId="{421F96BA-6F58-459E-998E-7FF12C4AFAEE}" srcId="{53A25E80-C7A1-449B-A7DC-8079875C8EB5}" destId="{EBA336EB-077C-405A-9154-63654295A55B}" srcOrd="4" destOrd="0" parTransId="{13B044E1-A298-4820-ADF6-464E0ABC5673}" sibTransId="{F006C219-2FB7-41C5-AED5-37AE55C37F6E}"/>
    <dgm:cxn modelId="{3D1FB4CC-8C1B-41F7-A7CC-D15F5BACFE75}" srcId="{53A25E80-C7A1-449B-A7DC-8079875C8EB5}" destId="{71FE8B3D-CBF4-4690-8665-DBAC7FD7F815}" srcOrd="0" destOrd="0" parTransId="{82F21B7A-4057-42BC-AF6B-74825D61DF65}" sibTransId="{89E27466-36FF-469B-B9EC-B95BC62D89E3}"/>
    <dgm:cxn modelId="{BA50BB90-EF42-43F3-93A6-72404473A601}" type="presOf" srcId="{53A25E80-C7A1-449B-A7DC-8079875C8EB5}" destId="{220F1A64-A588-4879-8F91-68ADA8825B28}" srcOrd="0" destOrd="0" presId="urn:microsoft.com/office/officeart/2008/layout/VerticalCurvedList"/>
    <dgm:cxn modelId="{A0D6ADD6-79BB-4A15-BCFF-D0311083EEF9}" type="presOf" srcId="{5496B4D9-9138-460C-A1F9-3BCAE4AE899D}" destId="{7D105EC9-FAC3-4920-A1D0-ECBBBC453D50}" srcOrd="0" destOrd="0" presId="urn:microsoft.com/office/officeart/2008/layout/VerticalCurvedList"/>
    <dgm:cxn modelId="{8AE4E51E-C021-4562-B3B2-EE109AED7728}" srcId="{53A25E80-C7A1-449B-A7DC-8079875C8EB5}" destId="{5496B4D9-9138-460C-A1F9-3BCAE4AE899D}" srcOrd="1" destOrd="0" parTransId="{A97581F5-6BE2-4A76-84E3-918EBA676EA7}" sibTransId="{9486C603-4F5A-4670-9CF9-478C535B336B}"/>
    <dgm:cxn modelId="{5950A2D5-6747-41D9-8016-9D63F5E831D0}" type="presParOf" srcId="{220F1A64-A588-4879-8F91-68ADA8825B28}" destId="{50FF0E62-FC21-4B75-B853-8EA1B26BBAAF}" srcOrd="0" destOrd="0" presId="urn:microsoft.com/office/officeart/2008/layout/VerticalCurvedList"/>
    <dgm:cxn modelId="{1B0D0AAB-3572-4757-BD48-54EB399E7B88}" type="presParOf" srcId="{50FF0E62-FC21-4B75-B853-8EA1B26BBAAF}" destId="{A0356F27-4BDD-4763-9060-2B53253E152F}" srcOrd="0" destOrd="0" presId="urn:microsoft.com/office/officeart/2008/layout/VerticalCurvedList"/>
    <dgm:cxn modelId="{802C0797-32ED-4F05-B2FB-0AB740F72375}" type="presParOf" srcId="{A0356F27-4BDD-4763-9060-2B53253E152F}" destId="{588CD120-C718-4417-B770-4C1B4B367C0B}" srcOrd="0" destOrd="0" presId="urn:microsoft.com/office/officeart/2008/layout/VerticalCurvedList"/>
    <dgm:cxn modelId="{F7F3B76D-BFB7-4050-9777-87119E0F3A69}" type="presParOf" srcId="{A0356F27-4BDD-4763-9060-2B53253E152F}" destId="{465AA765-BEC5-4529-9950-B53B95CD531B}" srcOrd="1" destOrd="0" presId="urn:microsoft.com/office/officeart/2008/layout/VerticalCurvedList"/>
    <dgm:cxn modelId="{AA7F76AF-9320-4903-9E9E-B8962236EA81}" type="presParOf" srcId="{A0356F27-4BDD-4763-9060-2B53253E152F}" destId="{9B15324B-207D-4EEA-B62F-B64C8A5C2989}" srcOrd="2" destOrd="0" presId="urn:microsoft.com/office/officeart/2008/layout/VerticalCurvedList"/>
    <dgm:cxn modelId="{A2C4FCC4-E95E-4583-8706-FD9926BB4463}" type="presParOf" srcId="{A0356F27-4BDD-4763-9060-2B53253E152F}" destId="{9A37CB3F-9136-4005-8A3A-1F1EE1F449E4}" srcOrd="3" destOrd="0" presId="urn:microsoft.com/office/officeart/2008/layout/VerticalCurvedList"/>
    <dgm:cxn modelId="{E51E6666-8DB6-4512-98DE-A519264C507F}" type="presParOf" srcId="{50FF0E62-FC21-4B75-B853-8EA1B26BBAAF}" destId="{A931D3CA-ACC3-4A49-86D9-B9F2046EDD8D}" srcOrd="1" destOrd="0" presId="urn:microsoft.com/office/officeart/2008/layout/VerticalCurvedList"/>
    <dgm:cxn modelId="{E79E5D2A-FC16-43FC-8FF5-0CF0426BC5D8}" type="presParOf" srcId="{50FF0E62-FC21-4B75-B853-8EA1B26BBAAF}" destId="{B34E47A4-9C6E-41B7-AAC6-57CC2D2ED3A4}" srcOrd="2" destOrd="0" presId="urn:microsoft.com/office/officeart/2008/layout/VerticalCurvedList"/>
    <dgm:cxn modelId="{3CED5DD1-025F-48C9-9663-4498C8C11D3F}" type="presParOf" srcId="{B34E47A4-9C6E-41B7-AAC6-57CC2D2ED3A4}" destId="{CDFEB27F-C5BD-4B94-9DA8-4E10E5778F0C}" srcOrd="0" destOrd="0" presId="urn:microsoft.com/office/officeart/2008/layout/VerticalCurvedList"/>
    <dgm:cxn modelId="{98E2D830-3E96-4E67-979B-2F2F1A7CFC94}" type="presParOf" srcId="{50FF0E62-FC21-4B75-B853-8EA1B26BBAAF}" destId="{7D105EC9-FAC3-4920-A1D0-ECBBBC453D50}" srcOrd="3" destOrd="0" presId="urn:microsoft.com/office/officeart/2008/layout/VerticalCurvedList"/>
    <dgm:cxn modelId="{3B6A9078-6B92-4B56-B8E9-781AC19A6B6A}" type="presParOf" srcId="{50FF0E62-FC21-4B75-B853-8EA1B26BBAAF}" destId="{147D9AEA-08DA-4129-8F40-C6241199D844}" srcOrd="4" destOrd="0" presId="urn:microsoft.com/office/officeart/2008/layout/VerticalCurvedList"/>
    <dgm:cxn modelId="{4704AFCC-B939-4C4B-837E-FF4D6DEC9E9C}" type="presParOf" srcId="{147D9AEA-08DA-4129-8F40-C6241199D844}" destId="{D3F820A6-55EC-409F-9D11-A4004CFA42C0}" srcOrd="0" destOrd="0" presId="urn:microsoft.com/office/officeart/2008/layout/VerticalCurvedList"/>
    <dgm:cxn modelId="{490D4594-4A05-4721-926E-4389B9F4F6D4}" type="presParOf" srcId="{50FF0E62-FC21-4B75-B853-8EA1B26BBAAF}" destId="{A61AC101-058B-4350-9DD1-4F4BB0692DC3}" srcOrd="5" destOrd="0" presId="urn:microsoft.com/office/officeart/2008/layout/VerticalCurvedList"/>
    <dgm:cxn modelId="{0781537B-602A-47BB-A9DB-D6E7A7871F84}" type="presParOf" srcId="{50FF0E62-FC21-4B75-B853-8EA1B26BBAAF}" destId="{724FACF9-6CAA-4E15-9D70-02AE3D4D4701}" srcOrd="6" destOrd="0" presId="urn:microsoft.com/office/officeart/2008/layout/VerticalCurvedList"/>
    <dgm:cxn modelId="{9A73B9BB-A24C-47F2-850C-436620B76CDB}" type="presParOf" srcId="{724FACF9-6CAA-4E15-9D70-02AE3D4D4701}" destId="{0615D4F8-481F-4398-903C-9F67C1310637}" srcOrd="0" destOrd="0" presId="urn:microsoft.com/office/officeart/2008/layout/VerticalCurvedList"/>
    <dgm:cxn modelId="{95D4A64D-504A-4F03-B3A3-2B38B15C9524}" type="presParOf" srcId="{50FF0E62-FC21-4B75-B853-8EA1B26BBAAF}" destId="{FAB67E05-42FF-41B6-856A-A9F4F1123CC6}" srcOrd="7" destOrd="0" presId="urn:microsoft.com/office/officeart/2008/layout/VerticalCurvedList"/>
    <dgm:cxn modelId="{1282A745-7F52-44AE-8D1B-3A253BBD7D6D}" type="presParOf" srcId="{50FF0E62-FC21-4B75-B853-8EA1B26BBAAF}" destId="{249E1BB2-3A32-49E2-A2BC-B65E380FD83F}" srcOrd="8" destOrd="0" presId="urn:microsoft.com/office/officeart/2008/layout/VerticalCurvedList"/>
    <dgm:cxn modelId="{051B84D6-97AF-4714-8346-D34F19DE05C5}" type="presParOf" srcId="{249E1BB2-3A32-49E2-A2BC-B65E380FD83F}" destId="{59ACB424-D81F-4135-9BDE-FFB596706A72}" srcOrd="0" destOrd="0" presId="urn:microsoft.com/office/officeart/2008/layout/VerticalCurvedList"/>
    <dgm:cxn modelId="{B8394035-BC9A-47CC-9361-02832F3442A5}" type="presParOf" srcId="{50FF0E62-FC21-4B75-B853-8EA1B26BBAAF}" destId="{27A2BDF8-45C7-412F-848F-09530107D2DC}" srcOrd="9" destOrd="0" presId="urn:microsoft.com/office/officeart/2008/layout/VerticalCurvedList"/>
    <dgm:cxn modelId="{DE2AFA8D-BC70-4E88-B4E6-8A311CCE2FBD}" type="presParOf" srcId="{50FF0E62-FC21-4B75-B853-8EA1B26BBAAF}" destId="{156D2A83-DF3C-4688-9592-666C46735BF5}" srcOrd="10" destOrd="0" presId="urn:microsoft.com/office/officeart/2008/layout/VerticalCurvedList"/>
    <dgm:cxn modelId="{706E2310-DFA3-4C3E-8F4D-A73E82EC641A}" type="presParOf" srcId="{156D2A83-DF3C-4688-9592-666C46735BF5}" destId="{799049F0-0879-4157-8647-94D1EDD98ED8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65AA765-BEC5-4529-9950-B53B95CD531B}">
      <dsp:nvSpPr>
        <dsp:cNvPr id="0" name=""/>
        <dsp:cNvSpPr/>
      </dsp:nvSpPr>
      <dsp:spPr>
        <a:xfrm>
          <a:off x="-4504867" y="-690806"/>
          <a:ext cx="5366533" cy="5366533"/>
        </a:xfrm>
        <a:prstGeom prst="blockArc">
          <a:avLst>
            <a:gd name="adj1" fmla="val 18900000"/>
            <a:gd name="adj2" fmla="val 2700000"/>
            <a:gd name="adj3" fmla="val 402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931D3CA-ACC3-4A49-86D9-B9F2046EDD8D}">
      <dsp:nvSpPr>
        <dsp:cNvPr id="0" name=""/>
        <dsp:cNvSpPr/>
      </dsp:nvSpPr>
      <dsp:spPr>
        <a:xfrm>
          <a:off x="377230" y="248977"/>
          <a:ext cx="7684008" cy="49827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95505" tIns="66040" rIns="66040" bIns="6604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b="1" kern="1200" dirty="0"/>
            <a:t>Беседы</a:t>
          </a:r>
        </a:p>
      </dsp:txBody>
      <dsp:txXfrm>
        <a:off x="377230" y="248977"/>
        <a:ext cx="7684008" cy="498274"/>
      </dsp:txXfrm>
    </dsp:sp>
    <dsp:sp modelId="{CDFEB27F-C5BD-4B94-9DA8-4E10E5778F0C}">
      <dsp:nvSpPr>
        <dsp:cNvPr id="0" name=""/>
        <dsp:cNvSpPr/>
      </dsp:nvSpPr>
      <dsp:spPr>
        <a:xfrm>
          <a:off x="65809" y="186693"/>
          <a:ext cx="622843" cy="62284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D105EC9-FAC3-4920-A1D0-ECBBBC453D50}">
      <dsp:nvSpPr>
        <dsp:cNvPr id="0" name=""/>
        <dsp:cNvSpPr/>
      </dsp:nvSpPr>
      <dsp:spPr>
        <a:xfrm>
          <a:off x="734279" y="996150"/>
          <a:ext cx="7326959" cy="49827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95505" tIns="66040" rIns="66040" bIns="6604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b="1" kern="1200" dirty="0"/>
            <a:t>Ролевые игры</a:t>
          </a:r>
        </a:p>
      </dsp:txBody>
      <dsp:txXfrm>
        <a:off x="734279" y="996150"/>
        <a:ext cx="7326959" cy="498274"/>
      </dsp:txXfrm>
    </dsp:sp>
    <dsp:sp modelId="{D3F820A6-55EC-409F-9D11-A4004CFA42C0}">
      <dsp:nvSpPr>
        <dsp:cNvPr id="0" name=""/>
        <dsp:cNvSpPr/>
      </dsp:nvSpPr>
      <dsp:spPr>
        <a:xfrm>
          <a:off x="422858" y="933866"/>
          <a:ext cx="622843" cy="62284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61AC101-058B-4350-9DD1-4F4BB0692DC3}">
      <dsp:nvSpPr>
        <dsp:cNvPr id="0" name=""/>
        <dsp:cNvSpPr/>
      </dsp:nvSpPr>
      <dsp:spPr>
        <a:xfrm>
          <a:off x="843865" y="1743323"/>
          <a:ext cx="7217374" cy="49827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95505" tIns="66040" rIns="66040" bIns="6604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b="1" kern="1200" dirty="0"/>
            <a:t>Решение практических задач</a:t>
          </a:r>
        </a:p>
      </dsp:txBody>
      <dsp:txXfrm>
        <a:off x="843865" y="1743323"/>
        <a:ext cx="7217374" cy="498274"/>
      </dsp:txXfrm>
    </dsp:sp>
    <dsp:sp modelId="{0615D4F8-481F-4398-903C-9F67C1310637}">
      <dsp:nvSpPr>
        <dsp:cNvPr id="0" name=""/>
        <dsp:cNvSpPr/>
      </dsp:nvSpPr>
      <dsp:spPr>
        <a:xfrm>
          <a:off x="532443" y="1681038"/>
          <a:ext cx="622843" cy="62284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AB67E05-42FF-41B6-856A-A9F4F1123CC6}">
      <dsp:nvSpPr>
        <dsp:cNvPr id="0" name=""/>
        <dsp:cNvSpPr/>
      </dsp:nvSpPr>
      <dsp:spPr>
        <a:xfrm>
          <a:off x="734279" y="2490495"/>
          <a:ext cx="7326959" cy="49827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95505" tIns="66040" rIns="66040" bIns="6604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b="1" kern="1200" dirty="0"/>
            <a:t>Просмотр видеороликов	</a:t>
          </a:r>
        </a:p>
      </dsp:txBody>
      <dsp:txXfrm>
        <a:off x="734279" y="2490495"/>
        <a:ext cx="7326959" cy="498274"/>
      </dsp:txXfrm>
    </dsp:sp>
    <dsp:sp modelId="{59ACB424-D81F-4135-9BDE-FFB596706A72}">
      <dsp:nvSpPr>
        <dsp:cNvPr id="0" name=""/>
        <dsp:cNvSpPr/>
      </dsp:nvSpPr>
      <dsp:spPr>
        <a:xfrm>
          <a:off x="422858" y="2428211"/>
          <a:ext cx="622843" cy="62284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7A2BDF8-45C7-412F-848F-09530107D2DC}">
      <dsp:nvSpPr>
        <dsp:cNvPr id="0" name=""/>
        <dsp:cNvSpPr/>
      </dsp:nvSpPr>
      <dsp:spPr>
        <a:xfrm>
          <a:off x="377230" y="3237668"/>
          <a:ext cx="7684008" cy="49827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95505" tIns="66040" rIns="66040" bIns="6604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b="1" kern="1200" dirty="0"/>
            <a:t>Проектная деятельность	</a:t>
          </a:r>
        </a:p>
      </dsp:txBody>
      <dsp:txXfrm>
        <a:off x="377230" y="3237668"/>
        <a:ext cx="7684008" cy="498274"/>
      </dsp:txXfrm>
    </dsp:sp>
    <dsp:sp modelId="{799049F0-0879-4157-8647-94D1EDD98ED8}">
      <dsp:nvSpPr>
        <dsp:cNvPr id="0" name=""/>
        <dsp:cNvSpPr/>
      </dsp:nvSpPr>
      <dsp:spPr>
        <a:xfrm>
          <a:off x="65809" y="3175384"/>
          <a:ext cx="622843" cy="62284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41759-99A7-44FB-BFDD-FB20D6B3A343}" type="datetimeFigureOut">
              <a:rPr lang="ru-RU" smtClean="0"/>
              <a:t>28.11.2022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34DE3-A72C-4DD0-814C-B41F85F3DE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679726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41759-99A7-44FB-BFDD-FB20D6B3A343}" type="datetimeFigureOut">
              <a:rPr lang="ru-RU" smtClean="0"/>
              <a:t>28.11.2022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34DE3-A72C-4DD0-814C-B41F85F3DE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61347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1136" y="937260"/>
            <a:ext cx="6198489" cy="498348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41759-99A7-44FB-BFDD-FB20D6B3A343}" type="datetimeFigureOut">
              <a:rPr lang="ru-RU" smtClean="0"/>
              <a:t>28.11.2022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34DE3-A72C-4DD0-814C-B41F85F3DE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64235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41759-99A7-44FB-BFDD-FB20D6B3A343}" type="datetimeFigureOut">
              <a:rPr lang="ru-RU" smtClean="0"/>
              <a:t>28.11.2022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34DE3-A72C-4DD0-814C-B41F85F3DE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50935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800">
                <a:solidFill>
                  <a:srgbClr val="262626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5194" y="4352465"/>
            <a:ext cx="6801612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41759-99A7-44FB-BFDD-FB20D6B3A343}" type="datetimeFigureOut">
              <a:rPr lang="ru-RU" smtClean="0"/>
              <a:t>28.11.2022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34DE3-A72C-4DD0-814C-B41F85F3DE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664287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4271771" cy="310198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315" y="2638044"/>
            <a:ext cx="4270247" cy="310198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41759-99A7-44FB-BFDD-FB20D6B3A343}" type="datetimeFigureOut">
              <a:rPr lang="ru-RU" smtClean="0"/>
              <a:t>28.11.2022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34DE3-A72C-4DD0-814C-B41F85F3DE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52905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343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83436" y="3143250"/>
            <a:ext cx="4270248" cy="2596776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8316" y="3143250"/>
            <a:ext cx="4253484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33831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41759-99A7-44FB-BFDD-FB20D6B3A343}" type="datetimeFigureOut">
              <a:rPr lang="ru-RU" smtClean="0"/>
              <a:t>28.11.2022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34DE3-A72C-4DD0-814C-B41F85F3DEB7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8385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41759-99A7-44FB-BFDD-FB20D6B3A343}" type="datetimeFigureOut">
              <a:rPr lang="ru-RU" smtClean="0"/>
              <a:t>28.11.2022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34DE3-A72C-4DD0-814C-B41F85F3DE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9676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41759-99A7-44FB-BFDD-FB20D6B3A343}" type="datetimeFigureOut">
              <a:rPr lang="ru-RU" smtClean="0"/>
              <a:t>28.11.2022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34DE3-A72C-4DD0-814C-B41F85F3DE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37287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080" y="804672"/>
            <a:ext cx="481584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41759-99A7-44FB-BFDD-FB20D6B3A343}" type="datetimeFigureOut">
              <a:rPr lang="ru-RU" smtClean="0"/>
              <a:t>28.11.2022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ru-RU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34DE3-A72C-4DD0-814C-B41F85F3DE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68100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0"/>
            <a:ext cx="609599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9" y="0"/>
            <a:ext cx="6102097" cy="6858000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3D141759-99A7-44FB-BFDD-FB20D6B3A343}" type="datetimeFigureOut">
              <a:rPr lang="ru-RU" smtClean="0"/>
              <a:t>28.11.2022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34DE3-A72C-4DD0-814C-B41F85F3DE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71022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2231136" y="964692"/>
            <a:ext cx="7729728" cy="1188720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3D141759-99A7-44FB-BFDD-FB20D6B3A343}" type="datetimeFigureOut">
              <a:rPr lang="ru-RU" smtClean="0"/>
              <a:t>28.11.2022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43134DE3-A72C-4DD0-814C-B41F85F3DE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6024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spc="200" baseline="0">
          <a:solidFill>
            <a:srgbClr val="262626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54629" y="965439"/>
            <a:ext cx="9144000" cy="2387600"/>
          </a:xfrm>
        </p:spPr>
        <p:txBody>
          <a:bodyPr>
            <a:normAutofit/>
          </a:bodyPr>
          <a:lstStyle/>
          <a:p>
            <a:r>
              <a:rPr lang="ru-RU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Формирование </a:t>
            </a:r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финансовой </a:t>
            </a:r>
            <a:r>
              <a:rPr lang="ru-RU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грамотности в МАОУ «СОШ №3» г. Горнозаводска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525087" y="3504962"/>
            <a:ext cx="4362318" cy="1655762"/>
          </a:xfrm>
        </p:spPr>
        <p:txBody>
          <a:bodyPr>
            <a:normAutofit fontScale="70000" lnSpcReduction="20000"/>
          </a:bodyPr>
          <a:lstStyle/>
          <a:p>
            <a:pPr algn="r"/>
            <a:r>
              <a:rPr lang="ru-RU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Доклад подготовили:</a:t>
            </a:r>
          </a:p>
          <a:p>
            <a:pPr algn="r"/>
            <a:r>
              <a:rPr lang="ru-RU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Учителя истории и обществознания</a:t>
            </a:r>
          </a:p>
          <a:p>
            <a:pPr algn="r"/>
            <a:r>
              <a:rPr lang="ru-RU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МАОУ «СОШ №3» г. Горнозаводска</a:t>
            </a:r>
          </a:p>
          <a:p>
            <a:pPr algn="r"/>
            <a:r>
              <a:rPr lang="ru-RU" sz="26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Казакова Людмила Михайловна,</a:t>
            </a:r>
          </a:p>
          <a:p>
            <a:pPr algn="r"/>
            <a:r>
              <a:rPr lang="ru-RU" sz="26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Дроздова Кристина Валерьевна</a:t>
            </a:r>
          </a:p>
        </p:txBody>
      </p:sp>
    </p:spTree>
    <p:extLst>
      <p:ext uri="{BB962C8B-B14F-4D97-AF65-F5344CB8AC3E}">
        <p14:creationId xmlns:p14="http://schemas.microsoft.com/office/powerpoint/2010/main" val="5677617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084E07B5-BCF2-4326-9855-63D5D5FE70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6017" y="146195"/>
            <a:ext cx="4878239" cy="3323974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ABC57302-A8A6-4760-9053-6EC6C15C92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15102" y="1776688"/>
            <a:ext cx="5212125" cy="1022787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F0943B1C-7F5E-4469-B1F1-2FE038EF51D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15102" y="2799475"/>
            <a:ext cx="3611143" cy="3368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737373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86FC1B58-7F1C-4715-A8FA-87D888E474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80467" y="428575"/>
            <a:ext cx="7031065" cy="52176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771971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99A8012-4B18-432F-A109-B8479C6446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6" y="964691"/>
            <a:ext cx="7729728" cy="4761405"/>
          </a:xfrm>
        </p:spPr>
        <p:txBody>
          <a:bodyPr>
            <a:normAutofit/>
          </a:bodyPr>
          <a:lstStyle/>
          <a:p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Благодарим за возможность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участия в проекте 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«Образовательный лифт» организаторов </a:t>
            </a:r>
            <a:b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Женину Ларису </a:t>
            </a:r>
            <a:r>
              <a:rPr lang="ru-RU" sz="3600" b="1" i="1" dirty="0" err="1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викторовну</a:t>
            </a:r>
            <a:r>
              <a:rPr lang="ru-RU" sz="3600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и </a:t>
            </a:r>
            <a:r>
              <a:rPr lang="ru-RU" sz="3600" b="1" i="1" dirty="0" err="1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кальсину</a:t>
            </a:r>
            <a:r>
              <a:rPr lang="ru-RU" sz="3600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600" b="1" i="1" dirty="0" err="1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аллу</a:t>
            </a:r>
            <a:r>
              <a:rPr lang="ru-RU" sz="3600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600" b="1" i="1" dirty="0" err="1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алексеевну</a:t>
            </a:r>
            <a:endParaRPr lang="ru-RU" b="1" i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7481384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2BC1ED6-AF06-46C5-B3E5-4BD17231DA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6" y="2834640"/>
            <a:ext cx="7729728" cy="1188720"/>
          </a:xfrm>
        </p:spPr>
        <p:txBody>
          <a:bodyPr>
            <a:normAutofit fontScale="90000"/>
          </a:bodyPr>
          <a:lstStyle/>
          <a:p>
            <a:r>
              <a:rPr lang="ru-RU" sz="4800" b="1" i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27891191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53C07E6-EB7D-4DF1-94EA-ACB27DBB3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Темы курсов по финансовой грамотности для 5-6 классов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6C0BD11B-DDD1-43C3-A314-A67D452678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581915" y="2353958"/>
            <a:ext cx="4271771" cy="3101982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 класс:	</a:t>
            </a:r>
          </a:p>
          <a:p>
            <a:pPr marL="342900" indent="-342900">
              <a:buAutoNum type="arabicPeriod"/>
            </a:pP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Деньги: что это такое. История денег.</a:t>
            </a:r>
          </a:p>
          <a:p>
            <a:pPr marL="342900" indent="-342900">
              <a:buAutoNum type="arabicPeriod"/>
            </a:pP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Откуда берутся деньги</a:t>
            </a:r>
          </a:p>
          <a:p>
            <a:pPr marL="342900" indent="-342900">
              <a:buAutoNum type="arabicPeriod"/>
            </a:pP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Куда уходят деньги</a:t>
            </a:r>
          </a:p>
          <a:p>
            <a:pPr marL="342900" indent="-342900">
              <a:buAutoNum type="arabicPeriod"/>
            </a:pP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Что такое семейный бюджет</a:t>
            </a:r>
          </a:p>
          <a:p>
            <a:pPr marL="342900" indent="-342900">
              <a:buAutoNum type="arabicPeriod"/>
            </a:pP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жизни может всякое случиться</a:t>
            </a:r>
          </a:p>
          <a:p>
            <a:pPr marL="342900" indent="-342900">
              <a:buAutoNum type="arabicPeriod"/>
            </a:pP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Зачем мы платим налоги</a:t>
            </a:r>
          </a:p>
          <a:p>
            <a:pPr marL="342900" indent="-342900">
              <a:buAutoNum type="arabicPeriod"/>
            </a:pP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Спонтанные покупки</a:t>
            </a:r>
          </a:p>
          <a:p>
            <a:pPr marL="342900" indent="-342900">
              <a:buAutoNum type="arabicPeriod"/>
            </a:pP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Подушка безопасности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7BE01D6F-9F2B-4897-9EB0-AD863031766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39838" y="2353958"/>
            <a:ext cx="4482042" cy="3101982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 класс:</a:t>
            </a:r>
          </a:p>
          <a:p>
            <a:pPr marL="342900" indent="-342900">
              <a:buAutoNum type="arabicPeriod"/>
            </a:pP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Зачем нужно работать</a:t>
            </a:r>
          </a:p>
          <a:p>
            <a:pPr marL="342900" indent="-342900">
              <a:buAutoNum type="arabicPeriod"/>
            </a:pP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Обязательные расходы</a:t>
            </a:r>
          </a:p>
          <a:p>
            <a:pPr marL="342900" indent="-342900">
              <a:buAutoNum type="arabicPeriod"/>
            </a:pP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Финансовые риски</a:t>
            </a:r>
          </a:p>
          <a:p>
            <a:pPr marL="342900" indent="-342900">
              <a:buAutoNum type="arabicPeriod"/>
            </a:pP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Управление деньгами</a:t>
            </a:r>
          </a:p>
          <a:p>
            <a:pPr marL="342900" indent="-342900">
              <a:buAutoNum type="arabicPeriod"/>
            </a:pP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 делать сбережения</a:t>
            </a:r>
          </a:p>
          <a:p>
            <a:pPr marL="342900" indent="-342900">
              <a:buAutoNum type="arabicPeriod"/>
            </a:pP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Банки</a:t>
            </a:r>
          </a:p>
          <a:p>
            <a:pPr marL="342900" indent="-342900">
              <a:buAutoNum type="arabicPeriod"/>
            </a:pP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Наемный труд или предпринимательство</a:t>
            </a:r>
          </a:p>
          <a:p>
            <a:pPr marL="342900" indent="-342900">
              <a:buAutoNum type="arabicPeriod"/>
            </a:pP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Инфляция</a:t>
            </a:r>
          </a:p>
        </p:txBody>
      </p:sp>
    </p:spTree>
    <p:extLst>
      <p:ext uri="{BB962C8B-B14F-4D97-AF65-F5344CB8AC3E}">
        <p14:creationId xmlns:p14="http://schemas.microsoft.com/office/powerpoint/2010/main" val="15765261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632B604-93A3-4F98-B4B7-049A8A40A3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Основные формы взаимодействия с учащимися на курсе по основам финансовой грамотности</a:t>
            </a:r>
          </a:p>
        </p:txBody>
      </p:sp>
      <p:graphicFrame>
        <p:nvGraphicFramePr>
          <p:cNvPr id="4" name="Схема 3">
            <a:extLst>
              <a:ext uri="{FF2B5EF4-FFF2-40B4-BE49-F238E27FC236}">
                <a16:creationId xmlns:a16="http://schemas.microsoft.com/office/drawing/2014/main" xmlns="" id="{798F8A24-E769-491D-9508-39C66C9EC55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660539261"/>
              </p:ext>
            </p:extLst>
          </p:nvPr>
        </p:nvGraphicFramePr>
        <p:xfrm>
          <a:off x="2032000" y="2153412"/>
          <a:ext cx="8115177" cy="398492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1732268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24614" y="236723"/>
            <a:ext cx="8425027" cy="810842"/>
          </a:xfrm>
        </p:spPr>
        <p:txBody>
          <a:bodyPr>
            <a:normAutofit fontScale="90000"/>
          </a:bodyPr>
          <a:lstStyle/>
          <a:p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Изучение Финансовой грамотности в 11 классе</a:t>
            </a:r>
          </a:p>
        </p:txBody>
      </p:sp>
      <p:graphicFrame>
        <p:nvGraphicFramePr>
          <p:cNvPr id="4" name="Объект 3">
            <a:extLst>
              <a:ext uri="{FF2B5EF4-FFF2-40B4-BE49-F238E27FC236}">
                <a16:creationId xmlns:a16="http://schemas.microsoft.com/office/drawing/2014/main" xmlns="" id="{3ECDBB93-7FA7-4983-BA20-53531E0501E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3097130"/>
              </p:ext>
            </p:extLst>
          </p:nvPr>
        </p:nvGraphicFramePr>
        <p:xfrm>
          <a:off x="363985" y="1173577"/>
          <a:ext cx="5601809" cy="3691385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495155">
                  <a:extLst>
                    <a:ext uri="{9D8B030D-6E8A-4147-A177-3AD203B41FA5}">
                      <a16:colId xmlns:a16="http://schemas.microsoft.com/office/drawing/2014/main" xmlns="" val="176277921"/>
                    </a:ext>
                  </a:extLst>
                </a:gridCol>
                <a:gridCol w="2253952">
                  <a:extLst>
                    <a:ext uri="{9D8B030D-6E8A-4147-A177-3AD203B41FA5}">
                      <a16:colId xmlns:a16="http://schemas.microsoft.com/office/drawing/2014/main" xmlns="" val="1004641800"/>
                    </a:ext>
                  </a:extLst>
                </a:gridCol>
                <a:gridCol w="484622">
                  <a:extLst>
                    <a:ext uri="{9D8B030D-6E8A-4147-A177-3AD203B41FA5}">
                      <a16:colId xmlns:a16="http://schemas.microsoft.com/office/drawing/2014/main" xmlns="" val="4215431778"/>
                    </a:ext>
                  </a:extLst>
                </a:gridCol>
                <a:gridCol w="2039330">
                  <a:extLst>
                    <a:ext uri="{9D8B030D-6E8A-4147-A177-3AD203B41FA5}">
                      <a16:colId xmlns:a16="http://schemas.microsoft.com/office/drawing/2014/main" xmlns="" val="3280980629"/>
                    </a:ext>
                  </a:extLst>
                </a:gridCol>
                <a:gridCol w="328750">
                  <a:extLst>
                    <a:ext uri="{9D8B030D-6E8A-4147-A177-3AD203B41FA5}">
                      <a16:colId xmlns:a16="http://schemas.microsoft.com/office/drawing/2014/main" xmlns="" val="1818047282"/>
                    </a:ext>
                  </a:extLst>
                </a:gridCol>
              </a:tblGrid>
              <a:tr h="711817">
                <a:tc gridSpan="5">
                  <a:txBody>
                    <a:bodyPr/>
                    <a:lstStyle/>
                    <a:p>
                      <a:pPr indent="215900" algn="ctr"/>
                      <a:r>
                        <a:rPr lang="ru-RU" sz="1400" dirty="0">
                          <a:effectLst/>
                        </a:rPr>
                        <a:t>Модульный блок «Экономика» 11 часов</a:t>
                      </a:r>
                      <a:endParaRPr lang="ru-RU" sz="14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23265" marR="23265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816311952"/>
                  </a:ext>
                </a:extLst>
              </a:tr>
              <a:tr h="744892">
                <a:tc>
                  <a:txBody>
                    <a:bodyPr/>
                    <a:lstStyle/>
                    <a:p>
                      <a:pPr indent="215900" algn="ctr"/>
                      <a:r>
                        <a:rPr lang="ru-RU" sz="1400">
                          <a:effectLst/>
                        </a:rPr>
                        <a:t>35</a:t>
                      </a:r>
                      <a:endParaRPr lang="ru-RU" sz="14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23265" marR="23265" marT="0" marB="0"/>
                </a:tc>
                <a:tc>
                  <a:txBody>
                    <a:bodyPr/>
                    <a:lstStyle/>
                    <a:p>
                      <a:pPr indent="215900" algn="ctr"/>
                      <a:r>
                        <a:rPr lang="ru-RU" sz="1400">
                          <a:effectLst/>
                        </a:rPr>
                        <a:t>Экономика: наука и хозяйство</a:t>
                      </a:r>
                      <a:endParaRPr lang="ru-RU" sz="14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23265" marR="23265" marT="0" marB="0"/>
                </a:tc>
                <a:tc>
                  <a:txBody>
                    <a:bodyPr/>
                    <a:lstStyle/>
                    <a:p>
                      <a:pPr indent="215900" algn="ctr"/>
                      <a:r>
                        <a:rPr lang="ru-RU" sz="1400">
                          <a:effectLst/>
                        </a:rPr>
                        <a:t>1</a:t>
                      </a:r>
                      <a:endParaRPr lang="ru-RU" sz="14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23265" marR="23265" marT="0" marB="0"/>
                </a:tc>
                <a:tc>
                  <a:txBody>
                    <a:bodyPr/>
                    <a:lstStyle/>
                    <a:p>
                      <a:pPr indent="215900" algn="ctr"/>
                      <a:r>
                        <a:rPr lang="ru-RU" sz="1400">
                          <a:effectLst/>
                        </a:rPr>
                        <a:t>Лекция с элементами беседы, практическая работа</a:t>
                      </a:r>
                      <a:endParaRPr lang="ru-RU" sz="14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23265" marR="23265" marT="0" marB="0"/>
                </a:tc>
                <a:tc>
                  <a:txBody>
                    <a:bodyPr/>
                    <a:lstStyle/>
                    <a:p>
                      <a:pPr indent="215900"/>
                      <a:endParaRPr lang="ru-RU" sz="14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23265" marR="23265" marT="0" marB="0"/>
                </a:tc>
                <a:extLst>
                  <a:ext uri="{0D108BD9-81ED-4DB2-BD59-A6C34878D82A}">
                    <a16:rowId xmlns:a16="http://schemas.microsoft.com/office/drawing/2014/main" xmlns="" val="329962492"/>
                  </a:ext>
                </a:extLst>
              </a:tr>
              <a:tr h="744892">
                <a:tc>
                  <a:txBody>
                    <a:bodyPr/>
                    <a:lstStyle/>
                    <a:p>
                      <a:pPr indent="215900" algn="ctr"/>
                      <a:r>
                        <a:rPr lang="ru-RU" sz="1400">
                          <a:effectLst/>
                        </a:rPr>
                        <a:t>36-37</a:t>
                      </a:r>
                      <a:endParaRPr lang="ru-RU" sz="14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23265" marR="23265" marT="0" marB="0"/>
                </a:tc>
                <a:tc>
                  <a:txBody>
                    <a:bodyPr/>
                    <a:lstStyle/>
                    <a:p>
                      <a:pPr indent="215900" algn="ctr"/>
                      <a:r>
                        <a:rPr lang="ru-RU" sz="1400">
                          <a:effectLst/>
                        </a:rPr>
                        <a:t>Экономические системы</a:t>
                      </a:r>
                      <a:endParaRPr lang="ru-RU" sz="14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23265" marR="23265" marT="0" marB="0"/>
                </a:tc>
                <a:tc>
                  <a:txBody>
                    <a:bodyPr/>
                    <a:lstStyle/>
                    <a:p>
                      <a:pPr indent="215900" algn="ctr"/>
                      <a:r>
                        <a:rPr lang="ru-RU" sz="1400">
                          <a:effectLst/>
                        </a:rPr>
                        <a:t>2</a:t>
                      </a:r>
                      <a:endParaRPr lang="ru-RU" sz="14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23265" marR="23265" marT="0" marB="0"/>
                </a:tc>
                <a:tc>
                  <a:txBody>
                    <a:bodyPr/>
                    <a:lstStyle/>
                    <a:p>
                      <a:pPr indent="215900" algn="ctr"/>
                      <a:r>
                        <a:rPr lang="ru-RU" sz="1400">
                          <a:effectLst/>
                        </a:rPr>
                        <a:t>Лекция с элементами беседы, практическая работа</a:t>
                      </a:r>
                      <a:endParaRPr lang="ru-RU" sz="14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23265" marR="23265" marT="0" marB="0"/>
                </a:tc>
                <a:tc>
                  <a:txBody>
                    <a:bodyPr/>
                    <a:lstStyle/>
                    <a:p>
                      <a:pPr indent="215900"/>
                      <a:endParaRPr lang="ru-RU" sz="14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23265" marR="23265" marT="0" marB="0"/>
                </a:tc>
                <a:extLst>
                  <a:ext uri="{0D108BD9-81ED-4DB2-BD59-A6C34878D82A}">
                    <a16:rowId xmlns:a16="http://schemas.microsoft.com/office/drawing/2014/main" xmlns="" val="692974074"/>
                  </a:ext>
                </a:extLst>
              </a:tr>
              <a:tr h="744892">
                <a:tc>
                  <a:txBody>
                    <a:bodyPr/>
                    <a:lstStyle/>
                    <a:p>
                      <a:pPr indent="215900" algn="ctr"/>
                      <a:r>
                        <a:rPr lang="ru-RU" sz="1400">
                          <a:effectLst/>
                        </a:rPr>
                        <a:t>38</a:t>
                      </a:r>
                      <a:endParaRPr lang="ru-RU" sz="14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23265" marR="23265" marT="0" marB="0"/>
                </a:tc>
                <a:tc>
                  <a:txBody>
                    <a:bodyPr/>
                    <a:lstStyle/>
                    <a:p>
                      <a:pPr indent="215900" algn="ctr"/>
                      <a:r>
                        <a:rPr lang="ru-RU" sz="1400">
                          <a:effectLst/>
                        </a:rPr>
                        <a:t>Экономическое содержание собственности</a:t>
                      </a:r>
                      <a:endParaRPr lang="ru-RU" sz="14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23265" marR="23265" marT="0" marB="0"/>
                </a:tc>
                <a:tc>
                  <a:txBody>
                    <a:bodyPr/>
                    <a:lstStyle/>
                    <a:p>
                      <a:pPr indent="215900" algn="ctr"/>
                      <a:r>
                        <a:rPr lang="ru-RU" sz="1400">
                          <a:effectLst/>
                        </a:rPr>
                        <a:t>1</a:t>
                      </a:r>
                      <a:endParaRPr lang="ru-RU" sz="14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23265" marR="23265" marT="0" marB="0"/>
                </a:tc>
                <a:tc>
                  <a:txBody>
                    <a:bodyPr/>
                    <a:lstStyle/>
                    <a:p>
                      <a:pPr indent="215900" algn="ctr"/>
                      <a:r>
                        <a:rPr lang="ru-RU" sz="1400">
                          <a:effectLst/>
                        </a:rPr>
                        <a:t>Лекция с элементами беседы, практическая работа</a:t>
                      </a:r>
                      <a:endParaRPr lang="ru-RU" sz="14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23265" marR="23265" marT="0" marB="0"/>
                </a:tc>
                <a:tc>
                  <a:txBody>
                    <a:bodyPr/>
                    <a:lstStyle/>
                    <a:p>
                      <a:pPr indent="215900"/>
                      <a:endParaRPr lang="ru-RU" sz="14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23265" marR="23265" marT="0" marB="0"/>
                </a:tc>
                <a:extLst>
                  <a:ext uri="{0D108BD9-81ED-4DB2-BD59-A6C34878D82A}">
                    <a16:rowId xmlns:a16="http://schemas.microsoft.com/office/drawing/2014/main" xmlns="" val="2328041361"/>
                  </a:ext>
                </a:extLst>
              </a:tr>
              <a:tr h="744892">
                <a:tc>
                  <a:txBody>
                    <a:bodyPr/>
                    <a:lstStyle/>
                    <a:p>
                      <a:pPr indent="215900" algn="ctr"/>
                      <a:r>
                        <a:rPr lang="ru-RU" sz="1400">
                          <a:effectLst/>
                        </a:rPr>
                        <a:t>39</a:t>
                      </a:r>
                      <a:endParaRPr lang="ru-RU" sz="14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23265" marR="23265" marT="0" marB="0"/>
                </a:tc>
                <a:tc>
                  <a:txBody>
                    <a:bodyPr/>
                    <a:lstStyle/>
                    <a:p>
                      <a:pPr indent="215900" algn="ctr"/>
                      <a:r>
                        <a:rPr lang="ru-RU" sz="1400">
                          <a:effectLst/>
                        </a:rPr>
                        <a:t>Измерители экономической деятельности</a:t>
                      </a:r>
                      <a:endParaRPr lang="ru-RU" sz="14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23265" marR="23265" marT="0" marB="0"/>
                </a:tc>
                <a:tc>
                  <a:txBody>
                    <a:bodyPr/>
                    <a:lstStyle/>
                    <a:p>
                      <a:pPr indent="215900" algn="ctr"/>
                      <a:r>
                        <a:rPr lang="ru-RU" sz="1400">
                          <a:effectLst/>
                        </a:rPr>
                        <a:t>1</a:t>
                      </a:r>
                      <a:endParaRPr lang="ru-RU" sz="14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23265" marR="23265" marT="0" marB="0"/>
                </a:tc>
                <a:tc>
                  <a:txBody>
                    <a:bodyPr/>
                    <a:lstStyle/>
                    <a:p>
                      <a:pPr indent="215900" algn="ctr"/>
                      <a:r>
                        <a:rPr lang="ru-RU" sz="1400">
                          <a:effectLst/>
                        </a:rPr>
                        <a:t>Лекция с элементами беседы, практическая работа</a:t>
                      </a:r>
                      <a:endParaRPr lang="ru-RU" sz="14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23265" marR="23265" marT="0" marB="0"/>
                </a:tc>
                <a:tc>
                  <a:txBody>
                    <a:bodyPr/>
                    <a:lstStyle/>
                    <a:p>
                      <a:pPr indent="215900"/>
                      <a:endParaRPr lang="ru-RU" sz="14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23265" marR="23265" marT="0" marB="0"/>
                </a:tc>
                <a:extLst>
                  <a:ext uri="{0D108BD9-81ED-4DB2-BD59-A6C34878D82A}">
                    <a16:rowId xmlns:a16="http://schemas.microsoft.com/office/drawing/2014/main" xmlns="" val="1162567269"/>
                  </a:ext>
                </a:extLst>
              </a:tr>
            </a:tbl>
          </a:graphicData>
        </a:graphic>
      </p:graphicFrame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046875A4-A888-4428-B9F0-EDF81482B07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26208" y="1173577"/>
            <a:ext cx="5477639" cy="5515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50603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Где можно еще ученикам реализовать себя в рамках финансовой грамотности?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b="1" dirty="0"/>
              <a:t>Наиболее яркие из них:</a:t>
            </a:r>
            <a:endParaRPr lang="ru-RU" dirty="0"/>
          </a:p>
          <a:p>
            <a:r>
              <a:rPr lang="ru-RU" dirty="0"/>
              <a:t>Финансовый лагерь для школьников</a:t>
            </a:r>
          </a:p>
          <a:p>
            <a:r>
              <a:rPr lang="ru-RU" dirty="0"/>
              <a:t>Всероссийский фестиваль по финансовой грамотности</a:t>
            </a:r>
          </a:p>
          <a:p>
            <a:r>
              <a:rPr lang="ru-RU" dirty="0"/>
              <a:t>Межрегиональный конкурс творческих и исследовательских работ школьников «Учимся финансовой грамоте на успехах и ошибках литературных героев»</a:t>
            </a:r>
          </a:p>
          <a:p>
            <a:r>
              <a:rPr lang="ru-RU" dirty="0"/>
              <a:t>Обучение педагогов интерактивным форматам работы со школьниками</a:t>
            </a:r>
          </a:p>
          <a:p>
            <a:r>
              <a:rPr lang="ru-RU" dirty="0"/>
              <a:t>Диктант по финансовой грамотности (внеурочная деятельность)</a:t>
            </a:r>
          </a:p>
          <a:p>
            <a:r>
              <a:rPr lang="ru-RU" dirty="0"/>
              <a:t>Межпредметное взаимодействие (математика (вычисления), география (куда выгоднее слетать), история (налоги))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501183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Основные проблемы, с которыми сталкиваемся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31136" y="2587246"/>
            <a:ext cx="7729728" cy="3405181"/>
          </a:xfrm>
        </p:spPr>
        <p:txBody>
          <a:bodyPr>
            <a:normAutofit/>
          </a:bodyPr>
          <a:lstStyle/>
          <a:p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Проблемы формирования финансовой грамотности (не прошли курсы, незаинтересованность детей, отсутствие УМК, отсутствие техники)</a:t>
            </a:r>
          </a:p>
          <a:p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Взаимодействия с родителями нет</a:t>
            </a:r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9192273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31136" y="449787"/>
            <a:ext cx="7729728" cy="1188720"/>
          </a:xfrm>
        </p:spPr>
        <p:txBody>
          <a:bodyPr>
            <a:normAutofit fontScale="90000"/>
          </a:bodyPr>
          <a:lstStyle/>
          <a:p>
            <a:r>
              <a:rPr lang="ru-RU" dirty="0"/>
              <a:t>интернет-ресурсы, используемые в изучении финансовой грамотности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58E66C4D-A20D-46EE-BF38-052AB61205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32888" y="2240279"/>
            <a:ext cx="9126224" cy="847843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23F5A8FD-DF3A-4249-8DA4-42A40596F31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05755" y="3364510"/>
            <a:ext cx="3195943" cy="1216367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xmlns="" id="{CBF1A320-51E8-4597-8DAA-70422100312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76850" y="3364510"/>
            <a:ext cx="4684014" cy="1210224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xmlns="" id="{58FFDC23-5F28-4968-9F27-48C09C8DF2D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42445" y="4851122"/>
            <a:ext cx="3268810" cy="15926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46493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>
            <a:extLst>
              <a:ext uri="{FF2B5EF4-FFF2-40B4-BE49-F238E27FC236}">
                <a16:creationId xmlns:a16="http://schemas.microsoft.com/office/drawing/2014/main" xmlns="" id="{A5031C37-5C1A-42E0-AA78-6BDBCD39B7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6376" y="124287"/>
            <a:ext cx="6163535" cy="6468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55196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02021805-FA06-4B8F-8074-CD577FE076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29468" y="0"/>
            <a:ext cx="533306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7571493"/>
      </p:ext>
    </p:extLst>
  </p:cSld>
  <p:clrMapOvr>
    <a:masterClrMapping/>
  </p:clrMapOvr>
</p:sld>
</file>

<file path=ppt/theme/theme1.xml><?xml version="1.0" encoding="utf-8"?>
<a:theme xmlns:a="http://schemas.openxmlformats.org/drawingml/2006/main" name="Посылка">
  <a:themeElements>
    <a:clrScheme name="Посылка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Посылка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Посылка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Parcel" id="{8BEC4385-4EB9-4D53-BFB5-0EA123736B6D}" vid="{4DB32801-28C0-48B0-8C1D-A9A58613615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TM10001115[[fn=Посылка]]</Template>
  <TotalTime>146</TotalTime>
  <Words>276</Words>
  <Application>Microsoft Office PowerPoint</Application>
  <PresentationFormat>Произвольный</PresentationFormat>
  <Paragraphs>63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Посылка</vt:lpstr>
      <vt:lpstr>Формирование   финансовой грамотности в МАОУ «СОШ №3» г. Горнозаводска</vt:lpstr>
      <vt:lpstr>Темы курсов по финансовой грамотности для 5-6 классов</vt:lpstr>
      <vt:lpstr>Основные формы взаимодействия с учащимися на курсе по основам финансовой грамотности</vt:lpstr>
      <vt:lpstr>Изучение Финансовой грамотности в 11 классе</vt:lpstr>
      <vt:lpstr>Где можно еще ученикам реализовать себя в рамках финансовой грамотности?</vt:lpstr>
      <vt:lpstr>Основные проблемы, с которыми сталкиваемся </vt:lpstr>
      <vt:lpstr>интернет-ресурсы, используемые в изучении финансовой грамотности</vt:lpstr>
      <vt:lpstr>Презентация PowerPoint</vt:lpstr>
      <vt:lpstr>Презентация PowerPoint</vt:lpstr>
      <vt:lpstr>Презентация PowerPoint</vt:lpstr>
      <vt:lpstr>Презентация PowerPoint</vt:lpstr>
      <vt:lpstr>Благодарим за возможность участия в проекте «Образовательный лифт» организаторов  Женину Ларису викторовну и кальсину аллу алексеевну</vt:lpstr>
      <vt:lpstr>Спасибо за внимание!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Электроник</dc:creator>
  <cp:lastModifiedBy>Людмила1</cp:lastModifiedBy>
  <cp:revision>20</cp:revision>
  <dcterms:created xsi:type="dcterms:W3CDTF">2022-11-26T07:09:06Z</dcterms:created>
  <dcterms:modified xsi:type="dcterms:W3CDTF">2022-11-28T18:22:01Z</dcterms:modified>
</cp:coreProperties>
</file>